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87" r:id="rId5"/>
    <p:sldId id="272" r:id="rId6"/>
    <p:sldId id="284" r:id="rId7"/>
    <p:sldId id="266" r:id="rId8"/>
    <p:sldId id="288" r:id="rId9"/>
    <p:sldId id="285" r:id="rId10"/>
    <p:sldId id="286" r:id="rId11"/>
    <p:sldId id="268" r:id="rId12"/>
    <p:sldId id="290" r:id="rId13"/>
    <p:sldId id="28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ine Sweeney" initials="MS" lastIdx="1" clrIdx="0">
    <p:extLst>
      <p:ext uri="{19B8F6BF-5375-455C-9EA6-DF929625EA0E}">
        <p15:presenceInfo xmlns:p15="http://schemas.microsoft.com/office/powerpoint/2012/main" userId="S::madeline@timezoneone.com::d52ac90d-741c-47c0-9732-25ebd77a8eb9" providerId="AD"/>
      </p:ext>
    </p:extLst>
  </p:cmAuthor>
  <p:cmAuthor id="2" name="Negron, Michael" initials="NM" lastIdx="3" clrIdx="1">
    <p:extLst>
      <p:ext uri="{19B8F6BF-5375-455C-9EA6-DF929625EA0E}">
        <p15:presenceInfo xmlns:p15="http://schemas.microsoft.com/office/powerpoint/2012/main" userId="S::Michael.Negron@Illinois.gov::c30f2d72-edab-4acd-9ca3-281323a76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5"/>
    <p:restoredTop sz="91540"/>
  </p:normalViewPr>
  <p:slideViewPr>
    <p:cSldViewPr snapToGrid="0" snapToObjects="1">
      <p:cViewPr varScale="1">
        <p:scale>
          <a:sx n="65" d="100"/>
          <a:sy n="65" d="100"/>
        </p:scale>
        <p:origin x="92" y="2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CA118-BA82-9546-B7F8-4234DD6CBEC0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052D-74E0-F346-A68C-B9429C0B42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6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3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0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0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3A31-7F19-054C-985B-35CEAFC73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14D84-10A9-554B-AA8E-01B09177F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401F-8664-ED4E-8834-641073C3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30B2-8464-FE45-AB06-A67CA43C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CD69D-5CDA-2D46-8E95-60A6F1D4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0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48DF-558D-A64E-9935-8BB264DE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6BCEB-D7B5-BF4D-9DCD-F833F6269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29C5A-3585-404A-AFF4-EBB73A09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2415-29F7-DB47-B574-2E18B66E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01F96-7313-494A-9434-FEDE1030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F4056-9885-7149-B001-C6DC03AE7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D9C37-8DCB-4F46-8E63-15FE6224C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DEB0E-C086-7545-8A57-0AA73303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54081-61BD-2143-87FA-C1558B1D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218B-2414-4B43-9A6E-ABD7DE31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22EB-5C5A-2346-A047-2CC20857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C08D-FD2F-084E-B402-426B5098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0F02D-58A5-F041-95C5-904A86EE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473F5-A03D-1D4D-89B2-3A5DB976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C8555-03CF-8C43-8C6E-9DC34117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9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DE0B-D41A-054D-BA03-BC6D2780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09B12-6EE7-D744-B48F-A8C3D1912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5EB1F-235D-814D-AA8D-ABF12B37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6C83B-4C6F-0C43-86A1-72327387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BDB94-E812-7A41-86F5-AD364C2A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9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884A-D685-AA46-AF08-64148AFA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F311-D8C6-9D42-8CC8-7D657B1A9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764C0-C47A-6849-9F7B-C1FC5E44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534FB-4CEF-6147-B176-6140E4D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A4E08-AF42-DC4A-9E26-6307AF9B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64933-4FD4-CD46-8603-28F9D4E2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0223-AD8F-FB4E-ACA8-E777D6F7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1B57-D4FC-8241-8921-DF74DD1E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2805C-4C13-AF4A-95E7-FDEE8A27C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35E4E-AA1F-5549-858C-17D5B7B5B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3D660-C27D-0848-8B16-F03809BA6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08793-9181-6842-AC0C-9B75342A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64A0E-93CB-134C-8BA2-2B2805FC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7B2C8-8C15-8D41-90D0-BF728BED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C549-B572-B74B-95E4-E8EC46F3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B7A3-C089-264D-A54D-51F84701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84F42-D465-6041-B145-8BB19132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5FB47-CF8D-1049-9A14-2D864BE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C8608-1920-5749-9C5A-ED369C35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D769D-8FD0-2748-A3D6-AAFA1C57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CCBE4-0813-DE40-A3B5-A21B871C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7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F7BF-62C9-EF46-B676-A865796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7E78A-15E3-8A4C-8817-DD473AB3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A5E6E-1A8E-B844-B5CF-BB2854A2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50CF-0B35-8E48-BAF6-BC893AF2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B802E-97D1-2245-9925-30553FCF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9D214-B588-8444-99C8-3264F38E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1C38-8E79-F74A-95C7-7384BEA3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774A6-8664-A64A-AD20-246107BE3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EDF99-BC94-1F41-BE6A-4610FC6FC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36904-B4A3-5342-993B-82B4B653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58DDC-1BA2-8447-8F80-9099B751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3F506-11E5-C24B-B325-467FA81C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B9AA1-BEB6-E649-97EA-F6652BAE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96EEB-8498-8542-91F9-21A69200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0D73-4B70-994E-96E0-704C9806F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0F84-B66F-B646-BA60-27118E317C5F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BB098-EFF9-A843-86C7-932F0BC36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8E90-E037-8144-8820-61671CA14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usinessDonations@illinois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VID.procurement@illinois.gov" TargetMode="External"/><Relationship Id="rId4" Type="http://schemas.openxmlformats.org/officeDocument/2006/relationships/hyperlink" Target="https://ima-net.org/covid-19/supplie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hyperlink" Target="http://www.ilcovidresponsefun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llin.illinois.gov/" TargetMode="Externa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mailto:CEO.support@illinois.gov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facebook.com/illinoisdceo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s://dceocovid19resources.com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disasterloan.sba.g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linkedin.com/company/illinoisdceo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c.insurance.illinois.gov/messagecenter.nsf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hyperlink" Target="https://twitter.com/IllinoisDCEO" TargetMode="External"/><Relationship Id="rId14" Type="http://schemas.openxmlformats.org/officeDocument/2006/relationships/hyperlink" Target="https://www2.illinois.gov/dceo/Documents/Essential%20Business%20FAQ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illinois.gov/dceo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nnect2capital.com/partners/chicago-small-business-resiliency-fund/" TargetMode="External"/><Relationship Id="rId5" Type="http://schemas.openxmlformats.org/officeDocument/2006/relationships/hyperlink" Target="https://us.accion.org/get-a-loan/chicago-prequal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2.illinois.gov/dceo/CommunityServices/CommunityInfrastructure/Pages/DownstateSmBizStabilizaition.aspx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ceocovid19resources.com/pdf/DCEOCOVID-19EmergencyResourcesforBusines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page/coronavirus-covid-19-small-business-guidance-loan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ederalreserve.gov/covid-19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emf"/><Relationship Id="rId7" Type="http://schemas.openxmlformats.org/officeDocument/2006/relationships/hyperlink" Target="http://www.ides.illinois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ngg.com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e-web.cisco.com/1x9pTmtHjRFh_RGw3AaW9Rzln750X5K2470gBdlhfsJDJvXfpzEGJE6cF78Crvzqz0VpU6Q0bcH_FLLKYNUUmgF2gvmmKhOB2p0ChEMVR9w33wZqJrittG3XgqSjY9mFzigGBbfv_J3T59Re-GgB02prfR1l0htgX7I6mk-Um21HeKxPiaCsI0s7GgvZuL44KMyVo6I-DQz-kbvWODAqmOhaXZDppE1pb0wK7zVyoCCUpsd8qnskivppfnIIN84BvOrOZhHdmVFSi3CW-luF28-IfMAf97JHeLRdXtB8WWxXN3lDItKKrtNqkGn84MoFRZiho3E49s_UfplsHQCA5uiQignS0PG03txP1yUxF6ys6Kna0keK_-5rN9pjh7sSAe4vy_WpqX1dAHjMRCDVXaO0pan-DYiam_AfWVUOkdsKzZSgDBQvyCwljmk4izOJnWUZGbOcdZzb6K5t15A4ZsA/http:/r20.rs6.net/tn.jsp?f=001DxvXeSn200grfbEEvgJFTQh7KzMpG6GPFBTeX9XUhsuY2uVZ9PszbFuugSfr3RMJjfpkzCbamnJO2THxzCDD8rHQUsNESugR8F-_A6sY3wLtV5dPTdQtauiwfTGgYwER4DKhmgJaY5tLkLpcgZhD0D0y9BRcqbEx1-I5MpjUzJ80rkL1xXAnHd20LA1OiX-5CFZrQaKFNb2UMxOdrxaEELHSf53aWfGzakTTMgSNwTA=&amp;c=diAphpahlpYuyOly3JNHSgaX8OE4yda8lXjWwMt_d83Z5SuWNdGaPw==&amp;ch=pFuIwljcKeBtELpzO3WQttXKZSHWcJBOOiinF4P5BJ834N-_VWPQlg=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4590048" y="1224356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 Update: Erin Guthrie, Director </a:t>
            </a:r>
          </a:p>
          <a:p>
            <a:pPr algn="ctr"/>
            <a:r>
              <a:rPr lang="en-US" sz="3000" b="1" dirty="0">
                <a:solidFill>
                  <a:srgbClr val="1A3F5F"/>
                </a:solidFill>
              </a:rPr>
              <a:t>Illinois Department of Commerce &amp; Economic Opportunity (DCEO)</a:t>
            </a:r>
          </a:p>
        </p:txBody>
      </p:sp>
    </p:spTree>
    <p:extLst>
      <p:ext uri="{BB962C8B-B14F-4D97-AF65-F5344CB8AC3E}">
        <p14:creationId xmlns:p14="http://schemas.microsoft.com/office/powerpoint/2010/main" val="248477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746673" y="297993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Additional Donations 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1448790" y="1151453"/>
            <a:ext cx="564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99A1A-D501-2F44-AFB5-8073432159A3}"/>
              </a:ext>
            </a:extLst>
          </p:cNvPr>
          <p:cNvSpPr/>
          <p:nvPr/>
        </p:nvSpPr>
        <p:spPr>
          <a:xfrm>
            <a:off x="1155852" y="1604803"/>
            <a:ext cx="98802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For non-PPE items please email: </a:t>
            </a:r>
            <a:r>
              <a:rPr lang="en-US" sz="2200" u="sng" dirty="0">
                <a:hlinkClick r:id="rId3"/>
              </a:rPr>
              <a:t>BusinessDonations@illinois.gov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Manufacturers altering operations to provide essential items can contact the Illinois Manufacturers Association (IMA) at: </a:t>
            </a:r>
            <a:r>
              <a:rPr lang="en-US" sz="2200" u="sng" dirty="0">
                <a:hlinkClick r:id="rId4"/>
              </a:rPr>
              <a:t>https://ima-net.org/covid-19/supplies/</a:t>
            </a:r>
            <a:endParaRPr lang="en-US" sz="2200" u="sng" dirty="0"/>
          </a:p>
          <a:p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Wholesalers, suppliers, or manufacturers that have items on hand to sell or will in the future can contact: </a:t>
            </a:r>
            <a:r>
              <a:rPr lang="en-US" sz="2200" u="sng" dirty="0">
                <a:hlinkClick r:id="rId5"/>
              </a:rPr>
              <a:t>COVID.procurement@illinois.gov</a:t>
            </a:r>
            <a:r>
              <a:rPr lang="en-US" sz="2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1889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4193803" y="404055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NEW Illinois COVID-19 Response Fund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4655127" y="1178810"/>
            <a:ext cx="69757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Gov. Pritzker is partnering with United Way of Illinois and Alliance of Illinois Community Foundations to launch Illinois’ COVID-19 Response Fund (ICRF)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Created to support nonprofit organizations serving those who lives have been upended by COVID-19 – launching with nearly $23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Steering committee will disburse funds to the initial wave of charitable organizations and all donations and distributions will be available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More information can be found at </a:t>
            </a:r>
            <a:r>
              <a:rPr lang="en-US" sz="2200" dirty="0">
                <a:solidFill>
                  <a:srgbClr val="1A3F5F"/>
                </a:solidFill>
                <a:hlinkClick r:id="rId7"/>
              </a:rPr>
              <a:t>www.ilcovidresponsefund.org</a:t>
            </a:r>
            <a:r>
              <a:rPr lang="en-US" sz="2200" dirty="0">
                <a:solidFill>
                  <a:srgbClr val="1A3F5F"/>
                </a:solidFill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440FD-5B37-5640-8588-E958F9F9D8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8136"/>
          <a:stretch/>
        </p:blipFill>
        <p:spPr>
          <a:xfrm>
            <a:off x="1127284" y="1424632"/>
            <a:ext cx="2287171" cy="36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8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746673" y="376169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#</a:t>
            </a:r>
            <a:r>
              <a:rPr lang="en-US" sz="3000" b="1" u="sng" dirty="0" err="1">
                <a:solidFill>
                  <a:srgbClr val="1A3F5F"/>
                </a:solidFill>
              </a:rPr>
              <a:t>AllinIllinois</a:t>
            </a:r>
            <a:endParaRPr lang="en-US" sz="3000" b="1" u="sng" dirty="0">
              <a:solidFill>
                <a:srgbClr val="1A3F5F"/>
              </a:solidFill>
            </a:endParaRP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7799E-E77F-4E05-8449-3F041C0F8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1" t="22195" r="29774" b="6640"/>
          <a:stretch/>
        </p:blipFill>
        <p:spPr>
          <a:xfrm>
            <a:off x="746673" y="4738600"/>
            <a:ext cx="1905970" cy="1851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E8B387-D96C-42FB-9A8D-0CFEC88423A2}"/>
              </a:ext>
            </a:extLst>
          </p:cNvPr>
          <p:cNvSpPr/>
          <p:nvPr/>
        </p:nvSpPr>
        <p:spPr>
          <a:xfrm>
            <a:off x="6095988" y="1117223"/>
            <a:ext cx="575814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On April 2, Governor JB Pritzker introduced All In Illinois to unite residents across the state to continue to stay home and stay safe.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Join us and take the pledge to being 'All In' — for our neighbors and grandparents, our health care professionals and first responders, our grocery store workers and so many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Print a sign, change your profile picture, or share a celebrity PSA on social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7ED41-0458-4C0F-A827-9AF6EC9D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03" y="1117223"/>
            <a:ext cx="5940838" cy="3294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679CE-C479-422A-93CE-63131E20B1D7}"/>
              </a:ext>
            </a:extLst>
          </p:cNvPr>
          <p:cNvSpPr/>
          <p:nvPr/>
        </p:nvSpPr>
        <p:spPr>
          <a:xfrm>
            <a:off x="2652643" y="54791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1A3F5F"/>
                </a:solidFill>
                <a:hlinkClick r:id="rId5"/>
              </a:rPr>
              <a:t>Visit http://allin.Illinois.gov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606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3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401" y="-3153"/>
            <a:ext cx="7349504" cy="6741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5390364" y="1178810"/>
            <a:ext cx="660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7646A-CE9F-2945-8198-D74C8E4C97B4}"/>
              </a:ext>
            </a:extLst>
          </p:cNvPr>
          <p:cNvSpPr txBox="1"/>
          <p:nvPr/>
        </p:nvSpPr>
        <p:spPr>
          <a:xfrm>
            <a:off x="5572252" y="401755"/>
            <a:ext cx="5705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For More Information </a:t>
            </a: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A21C10DC-D5B7-A848-BC78-4CEA3A886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831" y="5789537"/>
            <a:ext cx="877421" cy="877421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BCC283A2-9200-5E44-9668-0AD9B1252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99" y="5762283"/>
            <a:ext cx="886033" cy="886033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875CA032-36E9-A54E-8E5D-A039090A3B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8800" y="5694537"/>
            <a:ext cx="1021523" cy="1021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528F8-8D58-4C37-A533-64E9902E14FF}"/>
              </a:ext>
            </a:extLst>
          </p:cNvPr>
          <p:cNvSpPr txBox="1"/>
          <p:nvPr/>
        </p:nvSpPr>
        <p:spPr>
          <a:xfrm>
            <a:off x="4694831" y="1178810"/>
            <a:ext cx="7086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General Inquires: 1-800-252-2923 or CEO.support@illinois.gov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Essential Business inquiries: contact 1-800-252-2923 or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CEO.support@illinois.gov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Frequently Asked Questions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Business insurance coverage: contact the Department of Insurance (DOI) to file an online complaint: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https://mc.insurance.illinois.gov/messagecenter.nsf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Federal Small Business loans visit: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https://disasterloan.sba.gov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Governor’s Office COVID-19 Website: coronavirus.illinois.gov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DCEO COVID-19 Resources: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https://dceocovid19resources.com/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1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6096000" y="2279133"/>
            <a:ext cx="3836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1A3F5F"/>
                </a:solidFill>
              </a:rPr>
              <a:t>Q&amp;A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5390364" y="1178810"/>
            <a:ext cx="660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B4A5DDB-B8AA-FE4B-B264-7B5FE2646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72" y="872198"/>
            <a:ext cx="4631462" cy="4656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5345770" y="449060"/>
            <a:ext cx="580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State’s Response to COVID-19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E66FC-7E73-4F48-8FD1-522790691CF3}"/>
              </a:ext>
            </a:extLst>
          </p:cNvPr>
          <p:cNvSpPr txBox="1"/>
          <p:nvPr/>
        </p:nvSpPr>
        <p:spPr>
          <a:xfrm>
            <a:off x="5579207" y="1174992"/>
            <a:ext cx="6231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Governor JB Pritzker announced a new package of </a:t>
            </a:r>
            <a:r>
              <a:rPr lang="en-US" sz="2400" b="1" dirty="0">
                <a:solidFill>
                  <a:srgbClr val="1A3F5F"/>
                </a:solidFill>
              </a:rPr>
              <a:t>$90 million in emergency assistance programs</a:t>
            </a:r>
            <a:r>
              <a:rPr lang="en-US" sz="2400" dirty="0">
                <a:solidFill>
                  <a:srgbClr val="1A3F5F"/>
                </a:solidFill>
              </a:rPr>
              <a:t> for small businesses around Illinois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More info: </a:t>
            </a:r>
            <a:r>
              <a:rPr lang="en-US" sz="2400" dirty="0">
                <a:solidFill>
                  <a:srgbClr val="1A3F5F"/>
                </a:solidFill>
                <a:hlinkClick r:id="rId7"/>
              </a:rPr>
              <a:t>http://www.illinois.gov/dceo</a:t>
            </a:r>
            <a:endParaRPr lang="en-US" sz="2400" dirty="0">
              <a:solidFill>
                <a:srgbClr val="1A3F5F"/>
              </a:solidFill>
            </a:endParaRPr>
          </a:p>
          <a:p>
            <a:endParaRPr lang="en-US" sz="2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A3F5F"/>
                </a:solidFill>
              </a:rPr>
              <a:t>Programs include: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Small Business Emergency Loan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Downstate Small Business Stabilization Fund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FCDE0D-E93B-7448-BA41-BDBECE9AC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10073640" y="6255956"/>
            <a:ext cx="1889867" cy="602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2613197" y="231902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Illinois Small Business Emergency Loan Fund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524470" y="980937"/>
            <a:ext cx="105092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A3F5F"/>
                </a:solidFill>
              </a:rPr>
              <a:t>$60 million fund to support low-interest loans of up to $50,000 for small businesses outside of Chicago.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Businesses </a:t>
            </a:r>
            <a:r>
              <a:rPr lang="en-US" sz="2000" b="1" dirty="0">
                <a:solidFill>
                  <a:srgbClr val="1A3F5F"/>
                </a:solidFill>
              </a:rPr>
              <a:t>with fewer than 50 employees and less than $3 million in revenue </a:t>
            </a:r>
            <a:r>
              <a:rPr lang="en-US" sz="2000" dirty="0">
                <a:solidFill>
                  <a:srgbClr val="1A3F5F"/>
                </a:solidFill>
              </a:rPr>
              <a:t>in 2019 will be eligible to apply. 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Successful applicants will owe nothing for six months and then will begin making fixed payments at 3% interest for the remainder of a five-year loan repayment period with no payments due for the first six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Loan funds must be used for working capital. At least 50% of loan proceeds must be applied toward payroll or other eligible compensation, with a commitment to hire or retain at least 50% of a business workforce for six months.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Eligible businesses can submit a full application online now </a:t>
            </a:r>
            <a:r>
              <a:rPr lang="en-US" sz="2000" dirty="0">
                <a:solidFill>
                  <a:srgbClr val="1A3F5F"/>
                </a:solidFill>
                <a:hlinkClick r:id="rId5"/>
              </a:rPr>
              <a:t>here</a:t>
            </a:r>
            <a:r>
              <a:rPr lang="en-US" sz="2000" dirty="0">
                <a:solidFill>
                  <a:srgbClr val="1A3F5F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Chicago-based business qualify for a similar program – </a:t>
            </a:r>
            <a:r>
              <a:rPr lang="en-US" sz="2000" b="1" dirty="0">
                <a:solidFill>
                  <a:srgbClr val="1A3F5F"/>
                </a:solidFill>
                <a:hlinkClick r:id="rId6"/>
              </a:rPr>
              <a:t>The Chicago Small Business Resiliency Fund </a:t>
            </a:r>
            <a:endParaRPr lang="en-US" sz="2000" b="1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CEC0B-27B8-824C-B70B-01165D310E40}"/>
              </a:ext>
            </a:extLst>
          </p:cNvPr>
          <p:cNvSpPr txBox="1"/>
          <p:nvPr/>
        </p:nvSpPr>
        <p:spPr>
          <a:xfrm>
            <a:off x="5994438" y="1208089"/>
            <a:ext cx="517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A3F5F"/>
              </a:solidFill>
            </a:endParaRPr>
          </a:p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1828800" y="366984"/>
            <a:ext cx="7982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>
                <a:solidFill>
                  <a:srgbClr val="1A3F5F"/>
                </a:solidFill>
              </a:rPr>
              <a:t>Downstate Small Business Stabilization Fund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524470" y="844037"/>
            <a:ext cx="99579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This new $20 million program supports non-essential small businesses in suburban and rural counties across Illinois.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Provides grants up to $25,000 to small businesses in communities served by DCEO’s Office of Community Development.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 Businesses with up to 50 employees can partner with local governments to obtain grants of up to $25,000 in working capital. 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The program redeploys Community Development Block Grant funds to support local small 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You can find out additional information and apply </a:t>
            </a:r>
            <a:r>
              <a:rPr lang="en-US" sz="2200" dirty="0">
                <a:solidFill>
                  <a:srgbClr val="1A3F5F"/>
                </a:solidFill>
                <a:hlinkClick r:id="rId5"/>
              </a:rPr>
              <a:t>here</a:t>
            </a:r>
            <a:r>
              <a:rPr lang="en-US" sz="2200" dirty="0">
                <a:solidFill>
                  <a:srgbClr val="1A3F5F"/>
                </a:solidFill>
              </a:rPr>
              <a:t>. </a:t>
            </a: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CEC0B-27B8-824C-B70B-01165D310E40}"/>
              </a:ext>
            </a:extLst>
          </p:cNvPr>
          <p:cNvSpPr txBox="1"/>
          <p:nvPr/>
        </p:nvSpPr>
        <p:spPr>
          <a:xfrm>
            <a:off x="5994438" y="1208089"/>
            <a:ext cx="517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A3F5F"/>
              </a:solidFill>
            </a:endParaRPr>
          </a:p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746685" y="212847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SBA Economic Injury Disaster Loans for Illinois Small Businesses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214716" y="1005501"/>
            <a:ext cx="10196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Small businesses in all 102 Illinois counties may be eligible for low-interest, economic injury disaster loans up to $2M per business from the U.S. Small Business Administration.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Interest rates: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3.75% for small businesses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2.75%for nonprofit organizations with terms up to 30 years</a:t>
            </a:r>
          </a:p>
          <a:p>
            <a:pPr lvl="1"/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Eligibility requirements are determined by SBA and can be found on our </a:t>
            </a:r>
            <a:r>
              <a:rPr lang="en-US" sz="2400" b="1" dirty="0">
                <a:solidFill>
                  <a:srgbClr val="1A3F5F"/>
                </a:solidFill>
                <a:hlinkClick r:id="rId3"/>
              </a:rPr>
              <a:t>DCEO COVID-19 Resources for Businesses</a:t>
            </a:r>
            <a:endParaRPr lang="en-US" sz="2400" b="1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CEC0B-27B8-824C-B70B-01165D310E40}"/>
              </a:ext>
            </a:extLst>
          </p:cNvPr>
          <p:cNvSpPr txBox="1"/>
          <p:nvPr/>
        </p:nvSpPr>
        <p:spPr>
          <a:xfrm>
            <a:off x="4461434" y="1035651"/>
            <a:ext cx="32102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6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235341" y="104151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Federal Stimulus Bill – CARES Act 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878016" y="409639"/>
            <a:ext cx="10256709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Paycheck Protection Program</a:t>
            </a:r>
            <a:r>
              <a:rPr lang="en-US" sz="1400" dirty="0">
                <a:solidFill>
                  <a:srgbClr val="1A3F5F"/>
                </a:solidFill>
              </a:rPr>
              <a:t>: the SBA will provide $349 billion in loans to small businesses and non-profits under 500 employees impacted by COVID. The loans can be forgiven when an employer maintains or rehires their workforce.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Faith based organizations, sole proprietors, independent contractors and self-employed also eligible.  Additional eligibility applies. </a:t>
            </a:r>
          </a:p>
          <a:p>
            <a:pPr marL="739775" lvl="1" indent="-2825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Funds to help cover expenses like payroll, rent, mortgage interest, and utilities.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Loans can be up to $10 million and interest rates are 1% for portions of the loan that do not qualify for loan forgiveness.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Businesses can start applying April 3</a:t>
            </a:r>
            <a:r>
              <a:rPr lang="en-US" sz="1400" baseline="30000" dirty="0">
                <a:solidFill>
                  <a:srgbClr val="1A3F5F"/>
                </a:solidFill>
              </a:rPr>
              <a:t>rd</a:t>
            </a:r>
            <a:r>
              <a:rPr lang="en-US" sz="1400" dirty="0">
                <a:solidFill>
                  <a:srgbClr val="1A3F5F"/>
                </a:solidFill>
              </a:rPr>
              <a:t>; Independent contractors and self-employed April 10</a:t>
            </a:r>
            <a:r>
              <a:rPr lang="en-US" sz="1400" baseline="30000" dirty="0">
                <a:solidFill>
                  <a:srgbClr val="1A3F5F"/>
                </a:solidFill>
              </a:rPr>
              <a:t>th</a:t>
            </a:r>
            <a:r>
              <a:rPr lang="en-US" sz="1400" dirty="0">
                <a:solidFill>
                  <a:srgbClr val="1A3F5F"/>
                </a:solidFill>
              </a:rPr>
              <a:t>. </a:t>
            </a:r>
          </a:p>
          <a:p>
            <a:endParaRPr lang="en-US" sz="1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Economic Injury Disaster Loan</a:t>
            </a:r>
            <a:r>
              <a:rPr lang="en-US" sz="1400" dirty="0">
                <a:solidFill>
                  <a:srgbClr val="1A3F5F"/>
                </a:solidFill>
              </a:rPr>
              <a:t>: Borrowers can receive an emergency advance </a:t>
            </a:r>
            <a:r>
              <a:rPr lang="en-US" sz="1400" b="1" dirty="0">
                <a:solidFill>
                  <a:srgbClr val="1A3F5F"/>
                </a:solidFill>
              </a:rPr>
              <a:t>up to $10,000 </a:t>
            </a:r>
            <a:r>
              <a:rPr lang="en-US" sz="1400" dirty="0">
                <a:solidFill>
                  <a:srgbClr val="1A3F5F"/>
                </a:solidFill>
              </a:rPr>
              <a:t>within 3 days of a successful application and DO NOT have to repay the advance if they are denied a loan.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The SBA has the advance in place now.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Those eligible include small businesses, non-profits, tribal businesses under 500 employees. Faith based organizations, sole proprietors, independent contractors and self-employed also eligible.  Additional eligibility applies.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Subsidy for Current Loan Payments</a:t>
            </a:r>
            <a:r>
              <a:rPr lang="en-US" sz="1400" dirty="0">
                <a:solidFill>
                  <a:srgbClr val="1A3F5F"/>
                </a:solidFill>
              </a:rPr>
              <a:t>: the SBA will cover up to 6 months of principal and interest payments that are owed on most existing SBA loans.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Training and Advising for Existing Businesses</a:t>
            </a:r>
            <a:r>
              <a:rPr lang="en-US" sz="1400" dirty="0">
                <a:solidFill>
                  <a:srgbClr val="1A3F5F"/>
                </a:solidFill>
              </a:rPr>
              <a:t>: additional funds are provided to SBDCs, Women’s Business Centers, and Minority Business Centers for education, training and advising to small businesses.  Small Businesses can take advantage of this now.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Aid to Midsize Businesses and Nonprofits</a:t>
            </a:r>
            <a:r>
              <a:rPr lang="en-US" sz="1400" dirty="0">
                <a:solidFill>
                  <a:srgbClr val="1A3F5F"/>
                </a:solidFill>
              </a:rPr>
              <a:t>: These entities will be able to take advantage of a federal loan program to support their organizations.  Significant restrictions will be placed on the assistance and these loans cannot be forgiven</a:t>
            </a:r>
            <a:r>
              <a:rPr lang="en-US" sz="1500" dirty="0">
                <a:solidFill>
                  <a:srgbClr val="1A3F5F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Information is updated daily as the federal government develops program details.  Interested parties should continue to refer to the SBA’s Coronavirus website for up-to-date information. </a:t>
            </a:r>
            <a:r>
              <a:rPr lang="en-US" sz="1400" dirty="0">
                <a:hlinkClick r:id="rId3"/>
              </a:rPr>
              <a:t>https://www.sba.gov/page/coronavirus-covid-19-small-business-guidance-loan-resources</a:t>
            </a:r>
            <a:r>
              <a:rPr lang="en-US" sz="1400" dirty="0"/>
              <a:t>. </a:t>
            </a:r>
            <a:r>
              <a:rPr lang="en-US" sz="1400" dirty="0">
                <a:solidFill>
                  <a:srgbClr val="1A3F5F"/>
                </a:solidFill>
              </a:rPr>
              <a:t>Midsize business and nonprofit loans are being developed by the U.S. Treasury and Federal Reserve. </a:t>
            </a:r>
            <a:r>
              <a:rPr lang="en-US" sz="1400" dirty="0">
                <a:hlinkClick r:id="rId4"/>
              </a:rPr>
              <a:t>https://www.federalreserve.gov/covid-19.htm</a:t>
            </a: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1A3F5F"/>
              </a:solidFill>
            </a:endParaRPr>
          </a:p>
          <a:p>
            <a:pPr lvl="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1280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3562036" y="462786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Unemployment Insurance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5336703" y="1178810"/>
            <a:ext cx="62941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Individuals without access to paid sick leave or unable to work due to COVID-19 can apply for unemployment insurance by visiting the IDES website: </a:t>
            </a:r>
            <a:r>
              <a:rPr lang="en-US" sz="2200" b="1" dirty="0">
                <a:solidFill>
                  <a:srgbClr val="1A3F5F"/>
                </a:solidFill>
                <a:hlinkClick r:id="rId7"/>
              </a:rPr>
              <a:t>IDES.Illinois.gov</a:t>
            </a:r>
            <a:endParaRPr lang="en-US" sz="2200" b="1" dirty="0">
              <a:solidFill>
                <a:srgbClr val="1A3F5F"/>
              </a:solidFill>
            </a:endParaRP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Gov. Pritzker is waiving the 7-day waiting period for residents to apply for unemployment benefits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A3F5F"/>
                </a:solidFill>
              </a:rPr>
              <a:t>Federal CARES 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Extended length of benefits from 26 weeks to 39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Additional $600 per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Independent contractors/gig workers can access benefits (IDES in process of setting up this program)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C1C8F-B2CE-B445-B24F-C5E6BE4A9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652" y="1804206"/>
            <a:ext cx="4822682" cy="32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-63778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4510258" y="374092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1A3F5F"/>
                </a:solidFill>
              </a:rPr>
              <a:t>Bringg</a:t>
            </a:r>
            <a:r>
              <a:rPr lang="en-US" sz="3000" b="1" u="sng" dirty="0">
                <a:solidFill>
                  <a:srgbClr val="1A3F5F"/>
                </a:solidFill>
              </a:rPr>
              <a:t> NOW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5213350" y="937667"/>
            <a:ext cx="65187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 response to the increasing demand for delivery to reduce the spread of COVID-19, </a:t>
            </a:r>
            <a:r>
              <a:rPr lang="en-US" sz="2200" dirty="0" err="1">
                <a:solidFill>
                  <a:srgbClr val="1A3F5F"/>
                </a:solidFill>
              </a:rPr>
              <a:t>Bringg</a:t>
            </a:r>
            <a:r>
              <a:rPr lang="en-US" sz="2200" dirty="0">
                <a:solidFill>
                  <a:srgbClr val="1A3F5F"/>
                </a:solidFill>
              </a:rPr>
              <a:t> releases new SME solution for free to help businesses manage delivery to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 Using </a:t>
            </a:r>
            <a:r>
              <a:rPr lang="en-US" sz="2200" dirty="0" err="1">
                <a:solidFill>
                  <a:srgbClr val="1A3F5F"/>
                </a:solidFill>
              </a:rPr>
              <a:t>BringgNOW</a:t>
            </a:r>
            <a:r>
              <a:rPr lang="en-US" sz="2200" dirty="0">
                <a:solidFill>
                  <a:srgbClr val="1A3F5F"/>
                </a:solidFill>
              </a:rPr>
              <a:t> business owners can quickly load incoming orders, dispatch deliveries to their own drivers or crowdsourced fleets and deliver items to customers with a fully branded, real-time Uber-like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A3F5F"/>
                </a:solidFill>
              </a:rPr>
              <a:t>What this means: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1A3F5F"/>
                </a:solidFill>
              </a:rPr>
              <a:t>BringgNOW</a:t>
            </a:r>
            <a:r>
              <a:rPr lang="en-US" sz="2200" dirty="0">
                <a:solidFill>
                  <a:srgbClr val="1A3F5F"/>
                </a:solidFill>
              </a:rPr>
              <a:t> will provide smaller businesses the ability to start, scale, and manage delivery operations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C1C8F-B2CE-B445-B24F-C5E6BE4A9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52" y="2149831"/>
            <a:ext cx="4822682" cy="2523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29095B-EC53-4D3A-9008-B060F2097A96}"/>
              </a:ext>
            </a:extLst>
          </p:cNvPr>
          <p:cNvSpPr txBox="1"/>
          <p:nvPr/>
        </p:nvSpPr>
        <p:spPr>
          <a:xfrm>
            <a:off x="25567" y="4827279"/>
            <a:ext cx="4822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Website: </a:t>
            </a:r>
            <a:r>
              <a:rPr lang="en-US" sz="24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www.bringg.com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If interested contact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Michael Pomerantz (</a:t>
            </a:r>
            <a:r>
              <a:rPr lang="en-US" sz="2200" b="1">
                <a:solidFill>
                  <a:schemeClr val="bg1"/>
                </a:solidFill>
              </a:rPr>
              <a:t>Michael.Pomerantz</a:t>
            </a:r>
            <a:r>
              <a:rPr lang="en-US" sz="2200" b="1" dirty="0">
                <a:solidFill>
                  <a:schemeClr val="bg1"/>
                </a:solidFill>
              </a:rPr>
              <a:t>@illinois.com)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746673" y="297993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PPE Donations Needed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1280544" y="1204977"/>
            <a:ext cx="9630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A3F5F"/>
                </a:solidFill>
              </a:rPr>
              <a:t>For donations of personal protective equipment, please email: </a:t>
            </a:r>
            <a:r>
              <a:rPr lang="en-US" sz="2200" b="1" u="sng" dirty="0">
                <a:solidFill>
                  <a:srgbClr val="1A3F5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PPE.donations@illinois.gov</a:t>
            </a:r>
            <a:r>
              <a:rPr lang="en-US" sz="2200" dirty="0">
                <a:solidFill>
                  <a:srgbClr val="1A3F5F"/>
                </a:solidFill>
              </a:rPr>
              <a:t>.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r>
              <a:rPr lang="en-US" sz="2200" b="1" dirty="0">
                <a:solidFill>
                  <a:srgbClr val="1A3F5F"/>
                </a:solidFill>
              </a:rPr>
              <a:t>PPE Items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Masks: N-95, ear loop, or surgical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Gowns: Isolation or non-descript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Gloves: Nitrile, sterile, or surgical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Eye Protection: Face shields and goggles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Infection Control Kits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Hand Sanitizer: Any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Disinfectant Wipes: Any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Digital thermometers: Forehead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PAPR hoods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Ventilators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1311</Words>
  <Application>Microsoft Office PowerPoint</Application>
  <PresentationFormat>Widescreen</PresentationFormat>
  <Paragraphs>146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Sweeney</dc:creator>
  <cp:lastModifiedBy>Sikes, Joel</cp:lastModifiedBy>
  <cp:revision>86</cp:revision>
  <dcterms:created xsi:type="dcterms:W3CDTF">2020-03-26T21:03:59Z</dcterms:created>
  <dcterms:modified xsi:type="dcterms:W3CDTF">2020-04-09T16:11:33Z</dcterms:modified>
</cp:coreProperties>
</file>